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handoutMasterIdLst>
    <p:handoutMasterId r:id="rId23"/>
  </p:handoutMasterIdLst>
  <p:sldIdLst>
    <p:sldId id="456" r:id="rId2"/>
    <p:sldId id="582" r:id="rId3"/>
    <p:sldId id="583" r:id="rId4"/>
    <p:sldId id="596" r:id="rId5"/>
    <p:sldId id="584" r:id="rId6"/>
    <p:sldId id="594" r:id="rId7"/>
    <p:sldId id="585" r:id="rId8"/>
    <p:sldId id="595" r:id="rId9"/>
    <p:sldId id="600" r:id="rId10"/>
    <p:sldId id="599" r:id="rId11"/>
    <p:sldId id="589" r:id="rId12"/>
    <p:sldId id="606" r:id="rId13"/>
    <p:sldId id="607" r:id="rId14"/>
    <p:sldId id="612" r:id="rId15"/>
    <p:sldId id="610" r:id="rId16"/>
    <p:sldId id="604" r:id="rId17"/>
    <p:sldId id="608" r:id="rId18"/>
    <p:sldId id="601" r:id="rId19"/>
    <p:sldId id="609" r:id="rId20"/>
    <p:sldId id="58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CCFF"/>
    <a:srgbClr val="9900FF"/>
    <a:srgbClr val="00CC00"/>
    <a:srgbClr val="00FF99"/>
    <a:srgbClr val="CCFFCC"/>
    <a:srgbClr val="FFCCFF"/>
    <a:srgbClr val="FF5050"/>
    <a:srgbClr val="222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474" autoAdjust="0"/>
  </p:normalViewPr>
  <p:slideViewPr>
    <p:cSldViewPr snapToGrid="0">
      <p:cViewPr varScale="1">
        <p:scale>
          <a:sx n="71" d="100"/>
          <a:sy n="71" d="100"/>
        </p:scale>
        <p:origin x="474" y="54"/>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794E61-476D-CE9E-3735-49C2164E17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94E8B9-013E-6FC9-2BC5-789D86C3A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4000B-0CD0-4277-A3E0-0455A8F07DD0}" type="datetimeFigureOut">
              <a:rPr lang="en-US" smtClean="0"/>
              <a:t>09-Dec-24</a:t>
            </a:fld>
            <a:endParaRPr lang="en-US"/>
          </a:p>
        </p:txBody>
      </p:sp>
      <p:sp>
        <p:nvSpPr>
          <p:cNvPr id="5" name="Slide Number Placeholder 4">
            <a:extLst>
              <a:ext uri="{FF2B5EF4-FFF2-40B4-BE49-F238E27FC236}">
                <a16:creationId xmlns:a16="http://schemas.microsoft.com/office/drawing/2014/main" id="{A125E121-C26F-1374-C3B0-3595B216C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E1523-1EE5-4F4A-9F3A-BAC054EE23AD}" type="slidenum">
              <a:rPr lang="en-US" smtClean="0"/>
              <a:t>‹#›</a:t>
            </a:fld>
            <a:endParaRPr lang="en-US"/>
          </a:p>
        </p:txBody>
      </p:sp>
    </p:spTree>
    <p:extLst>
      <p:ext uri="{BB962C8B-B14F-4D97-AF65-F5344CB8AC3E}">
        <p14:creationId xmlns:p14="http://schemas.microsoft.com/office/powerpoint/2010/main" val="423012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09-Dec-24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ác thông số </a:t>
            </a:r>
            <a:r>
              <a:rPr lang="vi-VN" b="1" dirty="0"/>
              <a:t>ROC</a:t>
            </a:r>
            <a:r>
              <a:rPr lang="vi-VN" dirty="0"/>
              <a:t>, </a:t>
            </a:r>
            <a:r>
              <a:rPr lang="vi-VN" b="1" dirty="0"/>
              <a:t>AUC</a:t>
            </a:r>
            <a:r>
              <a:rPr lang="vi-VN" dirty="0"/>
              <a:t>, </a:t>
            </a:r>
            <a:r>
              <a:rPr lang="vi-VN" b="1" dirty="0"/>
              <a:t>Recall</a:t>
            </a:r>
            <a:r>
              <a:rPr lang="vi-VN" dirty="0"/>
              <a:t>, </a:t>
            </a:r>
            <a:r>
              <a:rPr lang="vi-VN" b="1" dirty="0"/>
              <a:t>F1</a:t>
            </a:r>
            <a:r>
              <a:rPr lang="vi-VN" dirty="0"/>
              <a:t>, </a:t>
            </a:r>
            <a:r>
              <a:rPr lang="vi-VN" b="1" dirty="0"/>
              <a:t>Precision</a:t>
            </a:r>
            <a:r>
              <a:rPr lang="vi-VN" dirty="0"/>
              <a:t>, và </a:t>
            </a:r>
            <a:r>
              <a:rPr lang="vi-VN" b="1" dirty="0"/>
              <a:t>Accuracy</a:t>
            </a:r>
            <a:r>
              <a:rPr lang="vi-VN" dirty="0"/>
              <a:t> đều là các chỉ số quan trọng trong việc đánh giá hiệu quả của các mô hình học máy, đặc biệt trong các bài toán phân loại. Dưới đây là ý nghĩa và cách tính của từng thông số:</a:t>
            </a:r>
          </a:p>
          <a:p>
            <a:r>
              <a:rPr lang="vi-VN" b="1" dirty="0"/>
              <a:t>1. ROC (Receiver Operating Characteristic Curve)</a:t>
            </a:r>
          </a:p>
          <a:p>
            <a:pPr>
              <a:buFont typeface="Arial" panose="020B0604020202020204" pitchFamily="34" charset="0"/>
              <a:buChar char="•"/>
            </a:pPr>
            <a:r>
              <a:rPr lang="vi-VN" b="1" dirty="0"/>
              <a:t>Ý nghĩa</a:t>
            </a:r>
            <a:r>
              <a:rPr lang="vi-VN" dirty="0"/>
              <a:t>: ROC là một đồ thị biểu diễn khả năng phân loại của mô hình phân loại nhị phân. Trục hoành (x-axis) là </a:t>
            </a:r>
            <a:r>
              <a:rPr lang="vi-VN" b="1" dirty="0"/>
              <a:t>Tỷ lệ False Positive</a:t>
            </a:r>
            <a:r>
              <a:rPr lang="vi-VN" dirty="0"/>
              <a:t> (FPR - False Positive Rate), và trục tung (y-axis) là </a:t>
            </a:r>
            <a:r>
              <a:rPr lang="vi-VN" b="1" dirty="0"/>
              <a:t>Tỷ lệ True Positive</a:t>
            </a:r>
            <a:r>
              <a:rPr lang="vi-VN" dirty="0"/>
              <a:t> (TPR - True Positive Rate), hay còn gọi là </a:t>
            </a:r>
            <a:r>
              <a:rPr lang="vi-VN" b="1" dirty="0"/>
              <a:t>Recall</a:t>
            </a:r>
            <a:r>
              <a:rPr lang="vi-VN" dirty="0"/>
              <a:t>.</a:t>
            </a:r>
          </a:p>
          <a:p>
            <a:pPr>
              <a:buFont typeface="Arial" panose="020B0604020202020204" pitchFamily="34" charset="0"/>
              <a:buChar char="•"/>
            </a:pPr>
            <a:r>
              <a:rPr lang="vi-VN" b="1" dirty="0"/>
              <a:t>Mục đích</a:t>
            </a:r>
            <a:r>
              <a:rPr lang="vi-VN" dirty="0"/>
              <a:t>: ROC giúp chúng ta đánh giá mức độ phân biệt của mô hình giữa các lớp. Mô hình lý tưởng sẽ có một ROC curve có diện tích càng gần với góc trên bên trái của đồ thị, càng tốt.</a:t>
            </a:r>
          </a:p>
          <a:p>
            <a:r>
              <a:rPr lang="vi-VN" b="1" dirty="0"/>
              <a:t>2. AUC (Area Under the Curve)</a:t>
            </a:r>
          </a:p>
          <a:p>
            <a:pPr>
              <a:buFont typeface="Arial" panose="020B0604020202020204" pitchFamily="34" charset="0"/>
              <a:buChar char="•"/>
            </a:pPr>
            <a:r>
              <a:rPr lang="vi-VN" b="1" dirty="0"/>
              <a:t>Ý nghĩa</a:t>
            </a:r>
            <a:r>
              <a:rPr lang="vi-VN" dirty="0"/>
              <a:t>: AUC là diện tích dưới đường cong ROC. Giá trị của AUC nằm trong khoảng từ 0 đến 1, với giá trị càng cao thì mô hình càng tốt.</a:t>
            </a:r>
          </a:p>
          <a:p>
            <a:pPr>
              <a:buFont typeface="Arial" panose="020B0604020202020204" pitchFamily="34" charset="0"/>
              <a:buChar char="•"/>
            </a:pPr>
            <a:r>
              <a:rPr lang="vi-VN" b="1" dirty="0"/>
              <a:t>Mục đích</a:t>
            </a:r>
            <a:r>
              <a:rPr lang="vi-VN" dirty="0"/>
              <a:t>: AUC đo lường khả năng phân biệt của mô hình. Nếu AUC = 0.5, mô hình không có khả năng phân biệt giữa các lớp. Nếu AUC = 1, mô hình phân loại chính xác tuyệt đối.</a:t>
            </a:r>
          </a:p>
          <a:p>
            <a:r>
              <a:rPr lang="vi-VN" b="1" dirty="0"/>
              <a:t>3. Recall (Sensitivity, True Positive Rate)</a:t>
            </a:r>
          </a:p>
          <a:p>
            <a:pPr>
              <a:buFont typeface="Arial" panose="020B0604020202020204" pitchFamily="34" charset="0"/>
              <a:buChar char="•"/>
            </a:pPr>
            <a:r>
              <a:rPr lang="vi-VN" b="1" dirty="0"/>
              <a:t>Ý nghĩa</a:t>
            </a:r>
            <a:r>
              <a:rPr lang="vi-VN" dirty="0"/>
              <a:t>: Recall là tỷ lệ số lượng các điểm dữ liệu thực sự thuộc lớp dương tính (positive class) được mô hình nhận diện đúng.</a:t>
            </a:r>
          </a:p>
          <a:p>
            <a:pPr>
              <a:buFont typeface="Arial" panose="020B0604020202020204" pitchFamily="34" charset="0"/>
              <a:buChar char="•"/>
            </a:pPr>
            <a:r>
              <a:rPr lang="vi-VN" b="1" dirty="0"/>
              <a:t>Mục đích</a:t>
            </a:r>
            <a:r>
              <a:rPr lang="vi-VN" dirty="0"/>
              <a:t>: Recall cho biết khả năng của mô hình trong việc phát hiện tất cả các trường hợp dương tính. Một mô hình có Recall cao sẽ không bỏ sót những trường hợp dương tính.</a:t>
            </a:r>
          </a:p>
          <a:p>
            <a:r>
              <a:rPr lang="vi-VN" b="1" dirty="0"/>
              <a:t>4. Precision</a:t>
            </a:r>
          </a:p>
          <a:p>
            <a:pPr>
              <a:buFont typeface="Arial" panose="020B0604020202020204" pitchFamily="34" charset="0"/>
              <a:buChar char="•"/>
            </a:pPr>
            <a:r>
              <a:rPr lang="vi-VN" b="1" dirty="0"/>
              <a:t>Ý nghĩa</a:t>
            </a:r>
            <a:r>
              <a:rPr lang="vi-VN" dirty="0"/>
              <a:t>: Precision là tỷ lệ số lượng các điểm dữ liệu mà mô hình phân loại là dương tính thực tế là dương tính.</a:t>
            </a:r>
          </a:p>
          <a:p>
            <a:pPr>
              <a:buFont typeface="Arial" panose="020B0604020202020204" pitchFamily="34" charset="0"/>
              <a:buChar char="•"/>
            </a:pPr>
            <a:r>
              <a:rPr lang="vi-VN" b="1" dirty="0"/>
              <a:t>Mục đích</a:t>
            </a:r>
            <a:r>
              <a:rPr lang="vi-VN" dirty="0"/>
              <a:t>: Precision đo lường độ chính xác của mô hình khi dự đoán là dương tính. Nếu Precision cao, mô hình sẽ ít dự đoán sai về lớp dương tính.</a:t>
            </a:r>
          </a:p>
          <a:p>
            <a:r>
              <a:rPr lang="vi-VN" b="1" dirty="0"/>
              <a:t>5. F1 Score</a:t>
            </a:r>
          </a:p>
          <a:p>
            <a:pPr>
              <a:buFont typeface="Arial" panose="020B0604020202020204" pitchFamily="34" charset="0"/>
              <a:buChar char="•"/>
            </a:pPr>
            <a:r>
              <a:rPr lang="vi-VN" b="1" dirty="0"/>
              <a:t>Ý nghĩa</a:t>
            </a:r>
            <a:r>
              <a:rPr lang="vi-VN" dirty="0"/>
              <a:t>: F1 Score là trung bình hài hòa giữa Precision và Recall. F1 là một chỉ số quan trọng khi cân nhắc cả độ chính xác (Precision) và khả năng phát hiện (Recall).</a:t>
            </a:r>
          </a:p>
          <a:p>
            <a:pPr>
              <a:buFont typeface="Arial" panose="020B0604020202020204" pitchFamily="34" charset="0"/>
              <a:buChar char="•"/>
            </a:pPr>
            <a:r>
              <a:rPr lang="vi-VN" b="1" dirty="0"/>
              <a:t>Mục đích</a:t>
            </a:r>
            <a:r>
              <a:rPr lang="vi-VN" dirty="0"/>
              <a:t>: F1 Score hữu ích khi bạn cần một chỉ số kết hợp để đánh giá mô hình trong trường hợp có sự mất cân đối giữa các lớp, chẳng hạn như khi số lượng mẫu dương tính và âm tính rất khác nhau.</a:t>
            </a:r>
          </a:p>
          <a:p>
            <a:r>
              <a:rPr lang="vi-VN" b="1" dirty="0"/>
              <a:t>6. Accuracy</a:t>
            </a:r>
          </a:p>
          <a:p>
            <a:pPr>
              <a:buFont typeface="Arial" panose="020B0604020202020204" pitchFamily="34" charset="0"/>
              <a:buChar char="•"/>
            </a:pPr>
            <a:r>
              <a:rPr lang="vi-VN" b="1" dirty="0"/>
              <a:t>Ý nghĩa</a:t>
            </a:r>
            <a:r>
              <a:rPr lang="vi-VN" dirty="0"/>
              <a:t>: Accuracy là tỷ lệ số lượng dự đoán chính xác trên tổng số dự đoán.</a:t>
            </a:r>
          </a:p>
          <a:p>
            <a:pPr>
              <a:buFont typeface="Arial" panose="020B0604020202020204" pitchFamily="34" charset="0"/>
              <a:buChar char="•"/>
            </a:pPr>
            <a:r>
              <a:rPr lang="vi-VN" b="1" dirty="0"/>
              <a:t>Mục đích</a:t>
            </a:r>
            <a:r>
              <a:rPr lang="vi-VN" dirty="0"/>
              <a:t>: Accuracy đo lường tỷ lệ các dự đoán đúng. Tuy nhiên, Accuracy có thể bị lệch khi dữ liệu không cân bằng (chẳng hạn như trong bài toán phân loại với lớp không cân đối).</a:t>
            </a:r>
          </a:p>
          <a:p>
            <a:r>
              <a:rPr lang="vi-VN" b="1" dirty="0"/>
              <a:t>Tóm tắt các chỉ số và ý nghĩa:</a:t>
            </a:r>
          </a:p>
          <a:p>
            <a:pPr>
              <a:buFont typeface="Arial" panose="020B0604020202020204" pitchFamily="34" charset="0"/>
              <a:buChar char="•"/>
            </a:pPr>
            <a:r>
              <a:rPr lang="vi-VN" b="1" dirty="0"/>
              <a:t>ROC</a:t>
            </a:r>
            <a:r>
              <a:rPr lang="vi-VN" dirty="0"/>
              <a:t>: Đồ thị thể hiện hiệu suất phân loại.</a:t>
            </a:r>
          </a:p>
          <a:p>
            <a:pPr>
              <a:buFont typeface="Arial" panose="020B0604020202020204" pitchFamily="34" charset="0"/>
              <a:buChar char="•"/>
            </a:pPr>
            <a:r>
              <a:rPr lang="vi-VN" b="1" dirty="0"/>
              <a:t>AUC</a:t>
            </a:r>
            <a:r>
              <a:rPr lang="vi-VN" dirty="0"/>
              <a:t>: Đo khả năng phân biệt của mô hình, giá trị càng cao càng tốt.</a:t>
            </a:r>
          </a:p>
          <a:p>
            <a:pPr>
              <a:buFont typeface="Arial" panose="020B0604020202020204" pitchFamily="34" charset="0"/>
              <a:buChar char="•"/>
            </a:pPr>
            <a:r>
              <a:rPr lang="vi-VN" b="1" dirty="0"/>
              <a:t>Recall</a:t>
            </a:r>
            <a:r>
              <a:rPr lang="vi-VN" dirty="0"/>
              <a:t>: Khả năng phát hiện các trường hợp dương tính.</a:t>
            </a:r>
          </a:p>
          <a:p>
            <a:pPr>
              <a:buFont typeface="Arial" panose="020B0604020202020204" pitchFamily="34" charset="0"/>
              <a:buChar char="•"/>
            </a:pPr>
            <a:r>
              <a:rPr lang="vi-VN" b="1" dirty="0"/>
              <a:t>Precision</a:t>
            </a:r>
            <a:r>
              <a:rPr lang="vi-VN" dirty="0"/>
              <a:t>: Độ chính xác của các dự đoán dương tính.</a:t>
            </a:r>
          </a:p>
          <a:p>
            <a:pPr>
              <a:buFont typeface="Arial" panose="020B0604020202020204" pitchFamily="34" charset="0"/>
              <a:buChar char="•"/>
            </a:pPr>
            <a:r>
              <a:rPr lang="vi-VN" b="1" dirty="0"/>
              <a:t>F1 Score</a:t>
            </a:r>
            <a:r>
              <a:rPr lang="vi-VN" dirty="0"/>
              <a:t>: Trung bình hài hòa của Precision và Recall.</a:t>
            </a:r>
          </a:p>
          <a:p>
            <a:pPr>
              <a:buFont typeface="Arial" panose="020B0604020202020204" pitchFamily="34" charset="0"/>
              <a:buChar char="•"/>
            </a:pPr>
            <a:r>
              <a:rPr lang="vi-VN" b="1" dirty="0"/>
              <a:t>Accuracy</a:t>
            </a:r>
            <a:r>
              <a:rPr lang="vi-VN" dirty="0"/>
              <a:t>: Tỷ lệ dự đoán đúng tổng thể.</a:t>
            </a:r>
          </a:p>
          <a:p>
            <a:r>
              <a:rPr lang="vi-VN" dirty="0"/>
              <a:t>Các chỉ số này đều quan trọng và có thể giúp bạn lựa chọn mô hình phù hợp trong các bài toán phân loại, tùy vào mục tiêu cụ thể mà bạn muốn đạt được.</a:t>
            </a:r>
          </a:p>
          <a:p>
            <a:r>
              <a:rPr lang="vi-VN" dirty="0"/>
              <a:t>4o mini</a:t>
            </a:r>
          </a:p>
        </p:txBody>
      </p:sp>
      <p:sp>
        <p:nvSpPr>
          <p:cNvPr id="4" name="Slide Number Placeholder 3"/>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427499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451548" y="6430098"/>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099AC2-6C53-E470-5A26-2130B1CF277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09-Dec-24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09-Dec-24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09-Dec-24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09-Dec-24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a:t>
              </a:r>
              <a:r>
                <a:rPr lang="en-US" b="1" dirty="0" err="1">
                  <a:solidFill>
                    <a:schemeClr val="lt1"/>
                  </a:solidFill>
                </a:rPr>
                <a:t>Trực</a:t>
              </a:r>
              <a:r>
                <a:rPr lang="en-US" b="1" dirty="0">
                  <a:solidFill>
                    <a:schemeClr val="lt1"/>
                  </a:solidFill>
                </a:rPr>
                <a:t>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114592518"/>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753361">
                  <a:extLst>
                    <a:ext uri="{9D8B030D-6E8A-4147-A177-3AD203B41FA5}">
                      <a16:colId xmlns:a16="http://schemas.microsoft.com/office/drawing/2014/main" val="1734667223"/>
                    </a:ext>
                  </a:extLst>
                </a:gridCol>
                <a:gridCol w="568960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
        <p:nvSpPr>
          <p:cNvPr id="6" name="Title 1">
            <a:extLst>
              <a:ext uri="{FF2B5EF4-FFF2-40B4-BE49-F238E27FC236}">
                <a16:creationId xmlns:a16="http://schemas.microsoft.com/office/drawing/2014/main" id="{6FCF35D0-1FB1-FBB9-CE83-4FBBF8216E94}"/>
              </a:ext>
            </a:extLst>
          </p:cNvPr>
          <p:cNvSpPr txBox="1">
            <a:spLocks/>
          </p:cNvSpPr>
          <p:nvPr/>
        </p:nvSpPr>
        <p:spPr>
          <a:xfrm>
            <a:off x="84221" y="129969"/>
            <a:ext cx="8214072"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336208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11</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73E3-5D7E-993D-726B-A71BDB831F92}"/>
              </a:ext>
            </a:extLst>
          </p:cNvPr>
          <p:cNvSpPr>
            <a:spLocks noGrp="1"/>
          </p:cNvSpPr>
          <p:nvPr>
            <p:ph type="title"/>
          </p:nvPr>
        </p:nvSpPr>
        <p:spPr/>
        <p:txBody>
          <a:bodyPr/>
          <a:lstStyle/>
          <a:p>
            <a:r>
              <a:rPr lang="en-US" dirty="0" err="1"/>
              <a:t>Phân</a:t>
            </a:r>
            <a:r>
              <a:rPr lang="en-US" dirty="0"/>
              <a:t> </a:t>
            </a:r>
            <a:r>
              <a:rPr lang="en-US" dirty="0" err="1"/>
              <a:t>phối</a:t>
            </a:r>
            <a:r>
              <a:rPr lang="en-US" dirty="0"/>
              <a:t> Label </a:t>
            </a:r>
            <a:r>
              <a:rPr lang="en-US" dirty="0" err="1"/>
              <a:t>của</a:t>
            </a:r>
            <a:r>
              <a:rPr lang="en-US" dirty="0"/>
              <a:t> CIC-UNSW-NB15</a:t>
            </a:r>
          </a:p>
        </p:txBody>
      </p:sp>
      <p:sp>
        <p:nvSpPr>
          <p:cNvPr id="4" name="Slide Number Placeholder 3">
            <a:extLst>
              <a:ext uri="{FF2B5EF4-FFF2-40B4-BE49-F238E27FC236}">
                <a16:creationId xmlns:a16="http://schemas.microsoft.com/office/drawing/2014/main" id="{E89E699A-7F40-DCA5-5A35-703A5657AC35}"/>
              </a:ext>
            </a:extLst>
          </p:cNvPr>
          <p:cNvSpPr>
            <a:spLocks noGrp="1"/>
          </p:cNvSpPr>
          <p:nvPr>
            <p:ph type="sldNum" sz="quarter" idx="12"/>
          </p:nvPr>
        </p:nvSpPr>
        <p:spPr/>
        <p:txBody>
          <a:bodyPr/>
          <a:lstStyle/>
          <a:p>
            <a:fld id="{B487F271-60DF-4592-BB7F-B45BB4441AA9}" type="slidenum">
              <a:rPr lang="en-US" smtClean="0"/>
              <a:pPr/>
              <a:t>14</a:t>
            </a:fld>
            <a:endParaRPr lang="en-US" dirty="0"/>
          </a:p>
        </p:txBody>
      </p:sp>
      <p:graphicFrame>
        <p:nvGraphicFramePr>
          <p:cNvPr id="8" name="Content Placeholder 7">
            <a:extLst>
              <a:ext uri="{FF2B5EF4-FFF2-40B4-BE49-F238E27FC236}">
                <a16:creationId xmlns:a16="http://schemas.microsoft.com/office/drawing/2014/main" id="{1246EC60-C430-9F42-344E-A20FCA425C10}"/>
              </a:ext>
            </a:extLst>
          </p:cNvPr>
          <p:cNvGraphicFramePr>
            <a:graphicFrameLocks noGrp="1"/>
          </p:cNvGraphicFramePr>
          <p:nvPr>
            <p:ph idx="1"/>
            <p:extLst>
              <p:ext uri="{D42A27DB-BD31-4B8C-83A1-F6EECF244321}">
                <p14:modId xmlns:p14="http://schemas.microsoft.com/office/powerpoint/2010/main" val="210630811"/>
              </p:ext>
            </p:extLst>
          </p:nvPr>
        </p:nvGraphicFramePr>
        <p:xfrm>
          <a:off x="867335" y="1190065"/>
          <a:ext cx="7409329" cy="4477869"/>
        </p:xfrm>
        <a:graphic>
          <a:graphicData uri="http://schemas.openxmlformats.org/drawingml/2006/table">
            <a:tbl>
              <a:tblPr>
                <a:tableStyleId>{BC89EF96-8CEA-46FF-86C4-4CE0E7609802}</a:tableStyleId>
              </a:tblPr>
              <a:tblGrid>
                <a:gridCol w="1379135">
                  <a:extLst>
                    <a:ext uri="{9D8B030D-6E8A-4147-A177-3AD203B41FA5}">
                      <a16:colId xmlns:a16="http://schemas.microsoft.com/office/drawing/2014/main" val="3533288405"/>
                    </a:ext>
                  </a:extLst>
                </a:gridCol>
                <a:gridCol w="1619558">
                  <a:extLst>
                    <a:ext uri="{9D8B030D-6E8A-4147-A177-3AD203B41FA5}">
                      <a16:colId xmlns:a16="http://schemas.microsoft.com/office/drawing/2014/main" val="2857816033"/>
                    </a:ext>
                  </a:extLst>
                </a:gridCol>
                <a:gridCol w="2013977">
                  <a:extLst>
                    <a:ext uri="{9D8B030D-6E8A-4147-A177-3AD203B41FA5}">
                      <a16:colId xmlns:a16="http://schemas.microsoft.com/office/drawing/2014/main" val="999775259"/>
                    </a:ext>
                  </a:extLst>
                </a:gridCol>
                <a:gridCol w="2396659">
                  <a:extLst>
                    <a:ext uri="{9D8B030D-6E8A-4147-A177-3AD203B41FA5}">
                      <a16:colId xmlns:a16="http://schemas.microsoft.com/office/drawing/2014/main" val="3742060009"/>
                    </a:ext>
                  </a:extLst>
                </a:gridCol>
              </a:tblGrid>
              <a:tr h="407079">
                <a:tc>
                  <a:txBody>
                    <a:bodyPr/>
                    <a:lstStyle/>
                    <a:p>
                      <a:pPr algn="ctr" fontAlgn="b"/>
                      <a:r>
                        <a:rPr lang="en-US" sz="2300" b="1" u="none" strike="noStrike" dirty="0">
                          <a:effectLst/>
                        </a:rPr>
                        <a:t>Class</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vi-VN" sz="2300" b="1" u="none" strike="noStrike" dirty="0">
                          <a:effectLst/>
                        </a:rPr>
                        <a:t>Số lượng</a:t>
                      </a:r>
                      <a:endParaRPr lang="vi-VN"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Phân</a:t>
                      </a:r>
                      <a:r>
                        <a:rPr lang="en-US" sz="2300" b="1" u="none" strike="noStrike" dirty="0">
                          <a:effectLst/>
                        </a:rPr>
                        <a:t> </a:t>
                      </a:r>
                      <a:r>
                        <a:rPr lang="en-US" sz="2300" b="1" u="none" strike="noStrike" dirty="0" err="1">
                          <a:effectLst/>
                        </a:rPr>
                        <a:t>phối</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Label_encoded</a:t>
                      </a:r>
                      <a:endParaRPr lang="en-US" sz="23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684556"/>
                  </a:ext>
                </a:extLst>
              </a:tr>
              <a:tr h="407079">
                <a:tc>
                  <a:txBody>
                    <a:bodyPr/>
                    <a:lstStyle/>
                    <a:p>
                      <a:pPr algn="l" fontAlgn="b"/>
                      <a:r>
                        <a:rPr lang="en-US" sz="2300" u="none" strike="noStrike" dirty="0">
                          <a:effectLst/>
                        </a:rPr>
                        <a:t>Benign</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358332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0.8</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0</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6663036"/>
                  </a:ext>
                </a:extLst>
              </a:tr>
              <a:tr h="407079">
                <a:tc>
                  <a:txBody>
                    <a:bodyPr/>
                    <a:lstStyle/>
                    <a:p>
                      <a:pPr algn="l" fontAlgn="b"/>
                      <a:r>
                        <a:rPr lang="en-US" sz="2300" u="none" strike="noStrike">
                          <a:effectLst/>
                        </a:rPr>
                        <a:t>Exploits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30951</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0.0691</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4</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60968347"/>
                  </a:ext>
                </a:extLst>
              </a:tr>
              <a:tr h="407079">
                <a:tc>
                  <a:txBody>
                    <a:bodyPr/>
                    <a:lstStyle/>
                    <a:p>
                      <a:pPr algn="l" fontAlgn="b"/>
                      <a:r>
                        <a:rPr lang="en-US" sz="2300" u="none" strike="noStrike">
                          <a:effectLst/>
                        </a:rPr>
                        <a:t>Fuzzers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29613</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0.066113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5</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47150859"/>
                  </a:ext>
                </a:extLst>
              </a:tr>
              <a:tr h="407079">
                <a:tc>
                  <a:txBody>
                    <a:bodyPr/>
                    <a:lstStyle/>
                    <a:p>
                      <a:pPr algn="l" fontAlgn="b"/>
                      <a:r>
                        <a:rPr lang="en-US" sz="2300" u="none" strike="noStrike">
                          <a:effectLst/>
                        </a:rPr>
                        <a:t>Recon</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16735</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0.037362</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7</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33877201"/>
                  </a:ext>
                </a:extLst>
              </a:tr>
              <a:tr h="407079">
                <a:tc>
                  <a:txBody>
                    <a:bodyPr/>
                    <a:lstStyle/>
                    <a:p>
                      <a:pPr algn="l" fontAlgn="b"/>
                      <a:r>
                        <a:rPr lang="en-US" sz="2300" u="none" strike="noStrike">
                          <a:effectLst/>
                        </a:rPr>
                        <a:t>Generic</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4632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0.010341</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6</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77180890"/>
                  </a:ext>
                </a:extLst>
              </a:tr>
              <a:tr h="407079">
                <a:tc>
                  <a:txBody>
                    <a:bodyPr/>
                    <a:lstStyle/>
                    <a:p>
                      <a:pPr algn="l" fontAlgn="b"/>
                      <a:r>
                        <a:rPr lang="en-US" sz="2300" u="none" strike="noStrike">
                          <a:effectLst/>
                        </a:rPr>
                        <a:t>Dos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4467</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0.009973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3</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5511141"/>
                  </a:ext>
                </a:extLst>
              </a:tr>
              <a:tr h="407079">
                <a:tc>
                  <a:txBody>
                    <a:bodyPr/>
                    <a:lstStyle/>
                    <a:p>
                      <a:pPr algn="l" fontAlgn="b"/>
                      <a:r>
                        <a:rPr lang="en-US" sz="2300" u="none" strike="noStrike">
                          <a:effectLst/>
                        </a:rPr>
                        <a:t>Shellcode</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2102</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0.004693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8</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44919533"/>
                  </a:ext>
                </a:extLst>
              </a:tr>
              <a:tr h="407079">
                <a:tc>
                  <a:txBody>
                    <a:bodyPr/>
                    <a:lstStyle/>
                    <a:p>
                      <a:pPr algn="l" fontAlgn="b"/>
                      <a:r>
                        <a:rPr lang="en-US" sz="2300" u="none" strike="noStrike">
                          <a:effectLst/>
                        </a:rPr>
                        <a:t>Backdoor</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452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0.001009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2</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37304858"/>
                  </a:ext>
                </a:extLst>
              </a:tr>
              <a:tr h="407079">
                <a:tc>
                  <a:txBody>
                    <a:bodyPr/>
                    <a:lstStyle/>
                    <a:p>
                      <a:pPr algn="l" fontAlgn="b"/>
                      <a:r>
                        <a:rPr lang="en-US" sz="2300" u="none" strike="noStrike">
                          <a:effectLst/>
                        </a:rPr>
                        <a:t>Analysis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385</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0.00086</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1</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17514260"/>
                  </a:ext>
                </a:extLst>
              </a:tr>
              <a:tr h="407079">
                <a:tc>
                  <a:txBody>
                    <a:bodyPr/>
                    <a:lstStyle/>
                    <a:p>
                      <a:pPr algn="l" fontAlgn="b"/>
                      <a:r>
                        <a:rPr lang="en-US" sz="2300" u="none" strike="noStrike">
                          <a:effectLst/>
                        </a:rPr>
                        <a:t>Worm</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246</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0.000549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9</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4843003"/>
                  </a:ext>
                </a:extLst>
              </a:tr>
            </a:tbl>
          </a:graphicData>
        </a:graphic>
      </p:graphicFrame>
      <p:sp>
        <p:nvSpPr>
          <p:cNvPr id="9" name="Title 1">
            <a:extLst>
              <a:ext uri="{FF2B5EF4-FFF2-40B4-BE49-F238E27FC236}">
                <a16:creationId xmlns:a16="http://schemas.microsoft.com/office/drawing/2014/main" id="{6A38A907-4E73-B9F9-8435-3F5888A83502}"/>
              </a:ext>
            </a:extLst>
          </p:cNvPr>
          <p:cNvSpPr txBox="1">
            <a:spLocks/>
          </p:cNvSpPr>
          <p:nvPr/>
        </p:nvSpPr>
        <p:spPr>
          <a:xfrm>
            <a:off x="1817433" y="5693133"/>
            <a:ext cx="5305449"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Bộ</a:t>
            </a:r>
            <a:r>
              <a:rPr lang="en-US" dirty="0"/>
              <a:t> </a:t>
            </a:r>
            <a:r>
              <a:rPr lang="en-US" dirty="0" err="1"/>
              <a:t>dữ</a:t>
            </a:r>
            <a:r>
              <a:rPr lang="en-US" dirty="0"/>
              <a:t> </a:t>
            </a:r>
            <a:r>
              <a:rPr lang="en-US" dirty="0" err="1"/>
              <a:t>liệu</a:t>
            </a:r>
            <a:r>
              <a:rPr lang="en-US" dirty="0"/>
              <a:t> CIC-UNSW-NB15</a:t>
            </a:r>
          </a:p>
        </p:txBody>
      </p:sp>
    </p:spTree>
    <p:extLst>
      <p:ext uri="{BB962C8B-B14F-4D97-AF65-F5344CB8AC3E}">
        <p14:creationId xmlns:p14="http://schemas.microsoft.com/office/powerpoint/2010/main" val="37459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6A9C-563F-2BE3-E5FB-3445B37BB855}"/>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E1BEFE1F-84E6-3B71-30A0-553EBD90F6E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sử</a:t>
            </a:r>
            <a:r>
              <a:rPr lang="en-US" dirty="0"/>
              <a:t> </a:t>
            </a:r>
            <a:r>
              <a:rPr lang="en-US" dirty="0" err="1"/>
              <a:t>dụng</a:t>
            </a:r>
            <a:r>
              <a:rPr lang="en-US" dirty="0"/>
              <a:t>: Google </a:t>
            </a:r>
            <a:r>
              <a:rPr lang="en-US" dirty="0" err="1"/>
              <a:t>Colab</a:t>
            </a:r>
            <a:endParaRPr lang="en-US" dirty="0"/>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sử</a:t>
            </a:r>
            <a:r>
              <a:rPr lang="en-US" dirty="0"/>
              <a:t> </a:t>
            </a:r>
            <a:r>
              <a:rPr lang="en-US" dirty="0" err="1"/>
              <a:t>dụng</a:t>
            </a:r>
            <a:r>
              <a:rPr lang="en-US" dirty="0"/>
              <a:t>: Python</a:t>
            </a:r>
          </a:p>
          <a:p>
            <a:r>
              <a:rPr lang="en-US" dirty="0"/>
              <a:t>Dataset: CIC-UNSW-NB15.csv</a:t>
            </a:r>
          </a:p>
        </p:txBody>
      </p:sp>
      <p:sp>
        <p:nvSpPr>
          <p:cNvPr id="4" name="Slide Number Placeholder 3">
            <a:extLst>
              <a:ext uri="{FF2B5EF4-FFF2-40B4-BE49-F238E27FC236}">
                <a16:creationId xmlns:a16="http://schemas.microsoft.com/office/drawing/2014/main" id="{697ABC4E-4220-46DF-A1D0-8BA9AF0FAA4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3076" name="Picture 4" descr="Google Colab - Easily accessible Python workspace | Mikael Ahonen">
            <a:extLst>
              <a:ext uri="{FF2B5EF4-FFF2-40B4-BE49-F238E27FC236}">
                <a16:creationId xmlns:a16="http://schemas.microsoft.com/office/drawing/2014/main" id="{130F9F68-3B41-F522-AAC6-FB2FBC61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9" y="2487226"/>
            <a:ext cx="3792071" cy="2335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UNSW-NB15 Dataset | UNSW Research">
            <a:extLst>
              <a:ext uri="{FF2B5EF4-FFF2-40B4-BE49-F238E27FC236}">
                <a16:creationId xmlns:a16="http://schemas.microsoft.com/office/drawing/2014/main" id="{14A8ABF2-6285-1E16-1D8B-86C4E220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4762934"/>
            <a:ext cx="2665525" cy="12424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EA80C629-A987-7764-45D8-81CEBF11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95" y="2838721"/>
            <a:ext cx="1637177" cy="17969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plement strategies - Flower Framework">
            <a:extLst>
              <a:ext uri="{FF2B5EF4-FFF2-40B4-BE49-F238E27FC236}">
                <a16:creationId xmlns:a16="http://schemas.microsoft.com/office/drawing/2014/main" id="{B556A7DF-15E9-2F3A-2AFB-E475E066F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70" y="2615418"/>
            <a:ext cx="1627163" cy="16271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nsorFlow - Wikipedia">
            <a:extLst>
              <a:ext uri="{FF2B5EF4-FFF2-40B4-BE49-F238E27FC236}">
                <a16:creationId xmlns:a16="http://schemas.microsoft.com/office/drawing/2014/main" id="{D3BD0C09-B1DF-DED4-CFC9-E996927B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156" y="2487226"/>
            <a:ext cx="2744082" cy="17541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ssues · ahlashkari/CICFlowMeter · GitHub">
            <a:extLst>
              <a:ext uri="{FF2B5EF4-FFF2-40B4-BE49-F238E27FC236}">
                <a16:creationId xmlns:a16="http://schemas.microsoft.com/office/drawing/2014/main" id="{A78B1924-EF9B-ECB3-13D6-9F134292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147" y="4076002"/>
            <a:ext cx="2311286" cy="115564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cikit-learn - Wikipedia">
            <a:extLst>
              <a:ext uri="{FF2B5EF4-FFF2-40B4-BE49-F238E27FC236}">
                <a16:creationId xmlns:a16="http://schemas.microsoft.com/office/drawing/2014/main" id="{5C7BCDA9-9604-325C-B3D2-65D43BE1E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300" y="4430891"/>
            <a:ext cx="2300836" cy="124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2AFB9BB2-0841-C911-4476-3A735FB8E0E3}"/>
              </a:ext>
            </a:extLst>
          </p:cNvPr>
          <p:cNvGraphicFramePr>
            <a:graphicFrameLocks noGrp="1"/>
          </p:cNvGraphicFramePr>
          <p:nvPr>
            <p:extLst>
              <p:ext uri="{D42A27DB-BD31-4B8C-83A1-F6EECF244321}">
                <p14:modId xmlns:p14="http://schemas.microsoft.com/office/powerpoint/2010/main" val="2795774975"/>
              </p:ext>
            </p:extLst>
          </p:nvPr>
        </p:nvGraphicFramePr>
        <p:xfrm>
          <a:off x="169945" y="1016000"/>
          <a:ext cx="8804722" cy="5294489"/>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Mô phỏng một số cách Tổng hợp Trọng số Thường dung trong Federated Learning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FedAvg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WeightedFed</a:t>
                      </a:r>
                      <a:r>
                        <a:rPr lang="vi-VN" dirty="0">
                          <a:latin typeface="Arial" panose="020B0604020202020204" pitchFamily="34" charset="0"/>
                          <a:cs typeface="Arial" panose="020B0604020202020204" pitchFamily="34" charset="0"/>
                        </a:rPr>
                        <a:t> để tạo mô hình toàn cầu.</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r h="1539534">
                <a:tc>
                  <a:txBody>
                    <a:bodyPr/>
                    <a:lstStyle/>
                    <a:p>
                      <a:pPr algn="ctr"/>
                      <a:r>
                        <a:rPr lang="en-US" dirty="0">
                          <a:latin typeface="Arial" panose="020B0604020202020204" pitchFamily="34" charset="0"/>
                          <a:cs typeface="Arial" panose="020B0604020202020204" pitchFamily="34" charset="0"/>
                        </a:rPr>
                        <a:t>2. Federated Learning: Binary vs Multi-class Classification</a:t>
                      </a:r>
                    </a:p>
                  </a:txBody>
                  <a:tcPr anchor="ctr"/>
                </a:tc>
                <a:tc>
                  <a:txBody>
                    <a:bodyPr/>
                    <a:lstStyle/>
                    <a:p>
                      <a:pPr lvl="0"/>
                      <a:r>
                        <a:rPr lang="vi-VN" dirty="0">
                          <a:latin typeface="Arial" panose="020B0604020202020204" pitchFamily="34" charset="0"/>
                          <a:cs typeface="Arial" panose="020B0604020202020204" pitchFamily="34" charset="0"/>
                        </a:rPr>
                        <a:t>Federated Learning cho phép nhiều client huấn luyện mô hình trên dữ liệu cục bộ mà không chia sẻ dữ liệu thô. Trong demo này:</a:t>
                      </a:r>
                    </a:p>
                    <a:p>
                      <a:pPr lvl="1">
                        <a:buFont typeface="+mj-lt"/>
                        <a:buAutoNum type="arabicPeriod"/>
                      </a:pPr>
                      <a:r>
                        <a:rPr lang="vi-VN" dirty="0">
                          <a:latin typeface="Arial" panose="020B0604020202020204" pitchFamily="34" charset="0"/>
                          <a:cs typeface="Arial" panose="020B0604020202020204" pitchFamily="34" charset="0"/>
                        </a:rPr>
                        <a:t>Mỗi client sử dụng tập dữ liệu riêng để huấn luyện mô hình cho bài toán phân loại.</a:t>
                      </a:r>
                    </a:p>
                    <a:p>
                      <a:pPr lvl="1">
                        <a:buFont typeface="+mj-lt"/>
                        <a:buAutoNum type="arabicPeriod"/>
                      </a:pPr>
                      <a:r>
                        <a:rPr lang="vi-VN" dirty="0">
                          <a:latin typeface="Arial" panose="020B0604020202020204" pitchFamily="34" charset="0"/>
                          <a:cs typeface="Arial" panose="020B0604020202020204" pitchFamily="34" charset="0"/>
                        </a:rPr>
                        <a:t>Các client gửi trọng số mô hình về server trung tâm để tổng hợp.</a:t>
                      </a:r>
                    </a:p>
                    <a:p>
                      <a:pPr lvl="1">
                        <a:buFont typeface="+mj-lt"/>
                        <a:buAutoNum type="arabicPeriod"/>
                      </a:pPr>
                      <a:r>
                        <a:rPr lang="vi-VN" dirty="0">
                          <a:latin typeface="Arial" panose="020B0604020202020204" pitchFamily="34" charset="0"/>
                          <a:cs typeface="Arial" panose="020B0604020202020204" pitchFamily="34" charset="0"/>
                        </a:rPr>
                        <a:t>Mô hình toàn cầu được đánh giá trên một tập kiểm thử chung để so sánh hiệu suất.</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3041276"/>
                  </a:ext>
                </a:extLst>
              </a:tr>
            </a:tbl>
          </a:graphicData>
        </a:graphic>
      </p:graphicFrame>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1D17-6A2A-9E63-1900-6D20609880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8D2A2-D814-13CD-0A44-AADEC37BA404}"/>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2B7F035C-CDB9-0D2B-E6AC-FE88267F3E0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92D77425-D91E-586D-5878-D8274F960B02}"/>
              </a:ext>
            </a:extLst>
          </p:cNvPr>
          <p:cNvGraphicFramePr>
            <a:graphicFrameLocks noGrp="1"/>
          </p:cNvGraphicFramePr>
          <p:nvPr>
            <p:extLst>
              <p:ext uri="{D42A27DB-BD31-4B8C-83A1-F6EECF244321}">
                <p14:modId xmlns:p14="http://schemas.microsoft.com/office/powerpoint/2010/main" val="3290136964"/>
              </p:ext>
            </p:extLst>
          </p:nvPr>
        </p:nvGraphicFramePr>
        <p:xfrm>
          <a:off x="169945" y="1016000"/>
          <a:ext cx="8804722" cy="2262023"/>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3. </a:t>
                      </a:r>
                      <a:r>
                        <a:rPr lang="vi-VN" dirty="0">
                          <a:latin typeface="Arial" panose="020B0604020202020204" pitchFamily="34" charset="0"/>
                          <a:cs typeface="Arial" panose="020B0604020202020204" pitchFamily="34" charset="0"/>
                        </a:rPr>
                        <a:t>Phát Hiện Tấn Công Đặc Biệt Từ Dữ Liệu Riêng Của Khách Hàng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a:t>
                      </a:r>
                      <a:r>
                        <a:rPr lang="en-US"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bl>
          </a:graphicData>
        </a:graphic>
      </p:graphicFrame>
    </p:spTree>
    <p:extLst>
      <p:ext uri="{BB962C8B-B14F-4D97-AF65-F5344CB8AC3E}">
        <p14:creationId xmlns:p14="http://schemas.microsoft.com/office/powerpoint/2010/main" val="106134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A32A-7D3E-89AB-BC2D-33F1659D3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ED4CD-516E-0F4C-7955-EAC7CB6BD32D}"/>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5C231AFA-D662-B09A-B728-BCE6093CA53D}"/>
              </a:ext>
            </a:extLst>
          </p:cNvPr>
          <p:cNvSpPr>
            <a:spLocks noGrp="1"/>
          </p:cNvSpPr>
          <p:nvPr>
            <p:ph idx="1"/>
          </p:nvPr>
        </p:nvSpPr>
        <p:spPr/>
        <p:txBody>
          <a:bodyPr/>
          <a:lstStyle/>
          <a:p>
            <a:r>
              <a:rPr lang="en-US" dirty="0"/>
              <a:t>So </a:t>
            </a:r>
            <a:r>
              <a:rPr lang="en-US" dirty="0" err="1"/>
              <a:t>sánh</a:t>
            </a:r>
            <a:r>
              <a:rPr lang="en-US" dirty="0"/>
              <a:t> </a:t>
            </a:r>
            <a:r>
              <a:rPr lang="en-US" dirty="0" err="1"/>
              <a:t>giữa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dựa</a:t>
            </a:r>
            <a:r>
              <a:rPr lang="en-US" dirty="0"/>
              <a:t> </a:t>
            </a:r>
            <a:r>
              <a:rPr lang="en-US" dirty="0" err="1"/>
              <a:t>vào</a:t>
            </a:r>
            <a:r>
              <a:rPr lang="en-US" dirty="0"/>
              <a:t> </a:t>
            </a:r>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train code </a:t>
            </a:r>
            <a:r>
              <a:rPr lang="en-US" dirty="0" err="1"/>
              <a:t>để</a:t>
            </a:r>
            <a:r>
              <a:rPr lang="en-US" dirty="0"/>
              <a:t> </a:t>
            </a:r>
            <a:r>
              <a:rPr lang="en-US" dirty="0" err="1"/>
              <a:t>đưa</a:t>
            </a:r>
            <a:r>
              <a:rPr lang="en-US" dirty="0"/>
              <a:t> </a:t>
            </a:r>
            <a:r>
              <a:rPr lang="en-US" dirty="0" err="1"/>
              <a:t>ra</a:t>
            </a:r>
            <a:r>
              <a:rPr lang="en-US" dirty="0"/>
              <a:t> ) – </a:t>
            </a:r>
            <a:r>
              <a:rPr lang="en-US" dirty="0" err="1"/>
              <a:t>dựa</a:t>
            </a:r>
            <a:r>
              <a:rPr lang="en-US" dirty="0"/>
              <a:t> </a:t>
            </a:r>
            <a:r>
              <a:rPr lang="en-US" dirty="0" err="1"/>
              <a:t>vào</a:t>
            </a:r>
            <a:r>
              <a:rPr lang="en-US" dirty="0"/>
              <a:t> bang so </a:t>
            </a:r>
            <a:r>
              <a:rPr lang="en-US" dirty="0" err="1"/>
              <a:t>sánh</a:t>
            </a:r>
            <a:r>
              <a:rPr lang="en-US" dirty="0"/>
              <a:t> </a:t>
            </a:r>
            <a:r>
              <a:rPr lang="en-US" dirty="0" err="1"/>
              <a:t>trong</a:t>
            </a:r>
            <a:r>
              <a:rPr lang="en-US" dirty="0"/>
              <a:t> report</a:t>
            </a:r>
          </a:p>
          <a:p>
            <a:r>
              <a:rPr lang="en-US" dirty="0" err="1"/>
              <a:t>Kết</a:t>
            </a:r>
            <a:r>
              <a:rPr lang="en-US" dirty="0"/>
              <a:t> </a:t>
            </a:r>
            <a:r>
              <a:rPr lang="en-US" dirty="0" err="1"/>
              <a:t>luận</a:t>
            </a:r>
            <a:r>
              <a:rPr lang="en-US" dirty="0"/>
              <a:t>:</a:t>
            </a:r>
          </a:p>
        </p:txBody>
      </p:sp>
      <p:sp>
        <p:nvSpPr>
          <p:cNvPr id="4" name="Slide Number Placeholder 3">
            <a:extLst>
              <a:ext uri="{FF2B5EF4-FFF2-40B4-BE49-F238E27FC236}">
                <a16:creationId xmlns:a16="http://schemas.microsoft.com/office/drawing/2014/main" id="{4A3046A6-7B91-0F1B-4CB4-6B487E33FDC7}"/>
              </a:ext>
            </a:extLst>
          </p:cNvPr>
          <p:cNvSpPr>
            <a:spLocks noGrp="1"/>
          </p:cNvSpPr>
          <p:nvPr>
            <p:ph type="sldNum" sz="quarter" idx="12"/>
          </p:nvPr>
        </p:nvSpPr>
        <p:spPr/>
        <p:txBody>
          <a:bodyPr/>
          <a:lstStyle/>
          <a:p>
            <a:fld id="{B487F271-60DF-4592-BB7F-B45BB4441AA9}" type="slidenum">
              <a:rPr lang="en-US" smtClean="0"/>
              <a:pPr/>
              <a:t>18</a:t>
            </a:fld>
            <a:endParaRPr lang="en-US" dirty="0"/>
          </a:p>
        </p:txBody>
      </p:sp>
    </p:spTree>
    <p:extLst>
      <p:ext uri="{BB962C8B-B14F-4D97-AF65-F5344CB8AC3E}">
        <p14:creationId xmlns:p14="http://schemas.microsoft.com/office/powerpoint/2010/main" val="341773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D2CD-547A-2007-1D56-DE7B82F94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A6925-E584-56E9-5A39-A7D5F67EF4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D85BB9-5D25-204D-DC64-9F7548262F34}"/>
              </a:ext>
            </a:extLst>
          </p:cNvPr>
          <p:cNvSpPr>
            <a:spLocks noGrp="1"/>
          </p:cNvSpPr>
          <p:nvPr>
            <p:ph idx="1"/>
          </p:nvPr>
        </p:nvSpPr>
        <p:spPr/>
        <p:txBody>
          <a:bodyPr>
            <a:normAutofit/>
          </a:bodyPr>
          <a:lstStyle/>
          <a:p>
            <a:pPr marL="0" indent="0">
              <a:buNone/>
            </a:pPr>
            <a:r>
              <a:rPr lang="en-US" sz="1800" dirty="0"/>
              <a:t>[1] Statio.vn, "Federated Learning </a:t>
            </a:r>
            <a:r>
              <a:rPr lang="en-US" sz="1800" dirty="0" err="1"/>
              <a:t>trong</a:t>
            </a:r>
            <a:r>
              <a:rPr lang="en-US" sz="1800" dirty="0"/>
              <a:t> AI </a:t>
            </a:r>
            <a:r>
              <a:rPr lang="en-US" sz="1800" dirty="0" err="1"/>
              <a:t>là</a:t>
            </a:r>
            <a:r>
              <a:rPr lang="en-US" sz="1800" dirty="0"/>
              <a:t> </a:t>
            </a:r>
            <a:r>
              <a:rPr lang="en-US" sz="1800" dirty="0" err="1"/>
              <a:t>gì</a:t>
            </a:r>
            <a:r>
              <a:rPr lang="en-US" sz="1800" dirty="0"/>
              <a:t>? </a:t>
            </a:r>
            <a:r>
              <a:rPr lang="en-US" sz="1800" dirty="0" err="1"/>
              <a:t>Giải</a:t>
            </a:r>
            <a:r>
              <a:rPr lang="en-US" sz="1800" dirty="0"/>
              <a:t> </a:t>
            </a:r>
            <a:r>
              <a:rPr lang="en-US" sz="1800" dirty="0" err="1"/>
              <a:t>thích</a:t>
            </a:r>
            <a:r>
              <a:rPr lang="en-US" sz="1800" dirty="0"/>
              <a:t> chi </a:t>
            </a:r>
            <a:r>
              <a:rPr lang="en-US" sz="1800" dirty="0" err="1"/>
              <a:t>tiết</a:t>
            </a:r>
            <a:r>
              <a:rPr lang="en-US" sz="1800" dirty="0"/>
              <a:t> </a:t>
            </a:r>
            <a:r>
              <a:rPr lang="en-US" sz="1800" dirty="0" err="1"/>
              <a:t>về</a:t>
            </a:r>
            <a:r>
              <a:rPr lang="en-US" sz="1800" dirty="0"/>
              <a:t> </a:t>
            </a:r>
            <a:r>
              <a:rPr lang="en-US" sz="1800" dirty="0" err="1"/>
              <a:t>học</a:t>
            </a:r>
            <a:r>
              <a:rPr lang="en-US" sz="1800" dirty="0"/>
              <a:t> </a:t>
            </a:r>
            <a:r>
              <a:rPr lang="en-US" sz="1800" dirty="0" err="1"/>
              <a:t>liên</a:t>
            </a:r>
            <a:r>
              <a:rPr lang="en-US" sz="1800" dirty="0"/>
              <a:t> </a:t>
            </a:r>
            <a:r>
              <a:rPr lang="en-US" sz="1800" dirty="0" err="1"/>
              <a:t>kết</a:t>
            </a:r>
            <a:r>
              <a:rPr lang="en-US" sz="1800" dirty="0"/>
              <a:t>, </a:t>
            </a:r>
            <a:r>
              <a:rPr lang="en-US" sz="1800" dirty="0" err="1"/>
              <a:t>cách</a:t>
            </a:r>
            <a:r>
              <a:rPr lang="en-US" sz="1800" dirty="0"/>
              <a:t> </a:t>
            </a:r>
            <a:r>
              <a:rPr lang="en-US" sz="1800" dirty="0" err="1"/>
              <a:t>hoạt</a:t>
            </a:r>
            <a:r>
              <a:rPr lang="en-US" sz="1800" dirty="0"/>
              <a:t> </a:t>
            </a:r>
            <a:r>
              <a:rPr lang="en-US" sz="1800" dirty="0" err="1"/>
              <a:t>động</a:t>
            </a:r>
            <a:r>
              <a:rPr lang="en-US" sz="1800" dirty="0"/>
              <a:t> </a:t>
            </a:r>
            <a:r>
              <a:rPr lang="en-US" sz="1800" dirty="0" err="1"/>
              <a:t>và</a:t>
            </a:r>
            <a:r>
              <a:rPr lang="en-US" sz="1800" dirty="0"/>
              <a:t> </a:t>
            </a:r>
            <a:r>
              <a:rPr lang="en-US" sz="1800" dirty="0" err="1"/>
              <a:t>lợi</a:t>
            </a:r>
            <a:r>
              <a:rPr lang="en-US" sz="1800" dirty="0"/>
              <a:t> </a:t>
            </a:r>
            <a:r>
              <a:rPr lang="en-US" sz="1800" dirty="0" err="1"/>
              <a:t>ích</a:t>
            </a:r>
            <a:r>
              <a:rPr lang="en-US" sz="1800" dirty="0"/>
              <a:t> </a:t>
            </a:r>
            <a:r>
              <a:rPr lang="en-US" sz="1800" dirty="0" err="1"/>
              <a:t>cho</a:t>
            </a:r>
            <a:r>
              <a:rPr lang="en-US" sz="1800" dirty="0"/>
              <a:t> </a:t>
            </a:r>
            <a:r>
              <a:rPr lang="en-US" sz="1800" dirty="0" err="1"/>
              <a:t>bảo</a:t>
            </a:r>
            <a:r>
              <a:rPr lang="en-US" sz="1800" dirty="0"/>
              <a:t> </a:t>
            </a:r>
            <a:r>
              <a:rPr lang="en-US" sz="1800" dirty="0" err="1"/>
              <a:t>mật</a:t>
            </a:r>
            <a:r>
              <a:rPr lang="en-US" sz="1800" dirty="0"/>
              <a:t> </a:t>
            </a:r>
            <a:r>
              <a:rPr lang="en-US" sz="1800" dirty="0" err="1"/>
              <a:t>dữ</a:t>
            </a:r>
            <a:r>
              <a:rPr lang="en-US" sz="1800" dirty="0"/>
              <a:t> </a:t>
            </a:r>
            <a:r>
              <a:rPr lang="en-US" sz="1800" dirty="0" err="1"/>
              <a:t>liệu</a:t>
            </a:r>
            <a:r>
              <a:rPr lang="en-US" sz="1800" dirty="0"/>
              <a:t>," [Online]. Available: https://statio.vn/blog/federated-learning-trong-ai-la-gi-giai-thich-chi-tiet-ve-hoc-lien-ket-cach-hoat-ong-va-loi-ich-cho-bao-mat-du-lieu. [Accessed: Dec. 8, 2024].</a:t>
            </a:r>
          </a:p>
          <a:p>
            <a:pPr marL="0" indent="0">
              <a:buNone/>
            </a:pPr>
            <a:r>
              <a:rPr lang="en-US" sz="1800" dirty="0"/>
              <a:t>[2] UNB, "Datasets," [Online]. Available: https://www.unb.ca/cic/datasets/. [Accessed: Dec. 8, 2024].</a:t>
            </a:r>
          </a:p>
          <a:p>
            <a:pPr marL="0" indent="0">
              <a:buNone/>
            </a:pPr>
            <a:r>
              <a:rPr lang="en-US" sz="1800" dirty="0"/>
              <a:t>[3] J. McMahan, E. Moore, D. Ramage, and B. A. y Federated Learning, "Communication-efficient learning of deep networks from decentralized data," </a:t>
            </a:r>
            <a:r>
              <a:rPr lang="en-US" sz="1800" dirty="0" err="1"/>
              <a:t>arXiv</a:t>
            </a:r>
            <a:r>
              <a:rPr lang="en-US" sz="1800" dirty="0"/>
              <a:t>, Apr. 2021. [Online]. Available: https://arxiv.org/abs/2104.11375. [Accessed: Dec. 8, 2024].</a:t>
            </a:r>
          </a:p>
          <a:p>
            <a:pPr marL="0" indent="0">
              <a:buNone/>
            </a:pPr>
            <a:r>
              <a:rPr lang="en-US" sz="1800" dirty="0"/>
              <a:t>[4] X. Zhang, Y. Li, and Z. Liu, "Application of federated learning in manufacturing," ResearchGate, 2022. [Online]. Available: https://www.researchgate.net/publication/362591286_Application_of_federated_learning_in_manufacturing/figures?lo=1. [Accessed: Dec. 8, 2024].</a:t>
            </a:r>
          </a:p>
          <a:p>
            <a:pPr marL="0" indent="0">
              <a:buNone/>
            </a:pPr>
            <a:r>
              <a:rPr lang="en-US" sz="1800" dirty="0"/>
              <a:t>[5] S. K. S. Gupta, M. Meena, and P. Agarwal, "Federated Learning and Its Applications in Intelligent Systems," Electronics, vol. 12, no. 12, p. 5806, Dec. 2023. [Online]. Available: https://www.mdpi.com/2076-3417/12/12/5806. [Accessed: Dec. 8, 2024].</a:t>
            </a:r>
          </a:p>
          <a:p>
            <a:pPr marL="0" indent="0">
              <a:buNone/>
            </a:pPr>
            <a:endParaRPr lang="en-US" sz="1800" dirty="0"/>
          </a:p>
        </p:txBody>
      </p:sp>
      <p:sp>
        <p:nvSpPr>
          <p:cNvPr id="4" name="Slide Number Placeholder 3">
            <a:extLst>
              <a:ext uri="{FF2B5EF4-FFF2-40B4-BE49-F238E27FC236}">
                <a16:creationId xmlns:a16="http://schemas.microsoft.com/office/drawing/2014/main" id="{3C4565E8-1A3F-4FD1-4AD3-94A007A7392D}"/>
              </a:ext>
            </a:extLst>
          </p:cNvPr>
          <p:cNvSpPr>
            <a:spLocks noGrp="1"/>
          </p:cNvSpPr>
          <p:nvPr>
            <p:ph type="sldNum" sz="quarter" idx="12"/>
          </p:nvPr>
        </p:nvSpPr>
        <p:spPr/>
        <p:txBody>
          <a:bodyPr/>
          <a:lstStyle/>
          <a:p>
            <a:fld id="{B487F271-60DF-4592-BB7F-B45BB4441AA9}" type="slidenum">
              <a:rPr lang="en-US" smtClean="0"/>
              <a:pPr/>
              <a:t>19</a:t>
            </a:fld>
            <a:endParaRPr lang="en-US" dirty="0"/>
          </a:p>
        </p:txBody>
      </p:sp>
    </p:spTree>
    <p:extLst>
      <p:ext uri="{BB962C8B-B14F-4D97-AF65-F5344CB8AC3E}">
        <p14:creationId xmlns:p14="http://schemas.microsoft.com/office/powerpoint/2010/main" val="357449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object, clock&#10;&#10;Description automatically generated">
            <a:extLst>
              <a:ext uri="{FF2B5EF4-FFF2-40B4-BE49-F238E27FC236}">
                <a16:creationId xmlns:a16="http://schemas.microsoft.com/office/drawing/2014/main" id="{CB8487BB-9C73-DDEC-992E-A511799FD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22" y="5652967"/>
            <a:ext cx="1205033" cy="1205033"/>
          </a:xfrm>
          <a:prstGeom prst="rect">
            <a:avLst/>
          </a:prstGeom>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39711" y="5629342"/>
            <a:ext cx="1271561" cy="13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Federated Learning (FL),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hlinkClick r:id="rId3" action="ppaction://hlinksldjump"/>
              </a:rPr>
              <a:t>[1]</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4"/>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168956" y="920504"/>
            <a:ext cx="5186883"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a:t>
            </a:r>
            <a:r>
              <a:rPr lang="en-US" sz="24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hlinkClick r:id="rId2" action="ppaction://hlinksldjump"/>
              </a:rPr>
              <a:t>[1]</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135962" y="3680712"/>
            <a:ext cx="2872073" cy="365126"/>
          </a:xfrm>
        </p:spPr>
        <p:txBody>
          <a:bodyPr>
            <a:noAutofit/>
          </a:bodyPr>
          <a:lstStyle/>
          <a:p>
            <a:pPr marL="0" indent="0">
              <a:buNone/>
            </a:pPr>
            <a:r>
              <a:rPr lang="en-US" sz="2400" b="1" dirty="0" err="1">
                <a:solidFill>
                  <a:srgbClr val="002060"/>
                </a:solidFill>
              </a:rPr>
              <a:t>Xây</a:t>
            </a:r>
            <a:r>
              <a:rPr lang="en-US" sz="2400" b="1" dirty="0">
                <a:solidFill>
                  <a:srgbClr val="002060"/>
                </a:solidFill>
              </a:rPr>
              <a:t> </a:t>
            </a:r>
            <a:r>
              <a:rPr lang="en-US" sz="2400" b="1" dirty="0" err="1">
                <a:solidFill>
                  <a:srgbClr val="002060"/>
                </a:solidFill>
              </a:rPr>
              <a:t>dựng</a:t>
            </a:r>
            <a:r>
              <a:rPr lang="en-US" sz="2400" b="1" dirty="0">
                <a:solidFill>
                  <a:srgbClr val="002060"/>
                </a:solidFill>
              </a:rPr>
              <a:t> </a:t>
            </a:r>
            <a:r>
              <a:rPr lang="en-US" sz="2400" b="1" dirty="0" err="1">
                <a:solidFill>
                  <a:srgbClr val="002060"/>
                </a:solidFill>
              </a:rPr>
              <a:t>mô</a:t>
            </a:r>
            <a:r>
              <a:rPr lang="en-US" sz="2400" b="1" dirty="0">
                <a:solidFill>
                  <a:srgbClr val="002060"/>
                </a:solidFill>
              </a:rPr>
              <a:t> </a:t>
            </a:r>
            <a:r>
              <a:rPr lang="en-US" sz="2400" b="1" dirty="0" err="1">
                <a:solidFill>
                  <a:srgbClr val="002060"/>
                </a:solidFill>
              </a:rPr>
              <a:t>hình</a:t>
            </a:r>
            <a:endParaRPr lang="en-US" sz="24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63" y="4287036"/>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647705" y="1729997"/>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59527" y="4363956"/>
            <a:ext cx="1546419" cy="1532462"/>
          </a:xfrm>
          <a:prstGeom prst="rect">
            <a:avLst/>
          </a:prstGeom>
        </p:spPr>
      </p:pic>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a:off x="2248036" y="2575334"/>
            <a:ext cx="12077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a:off x="7506976" y="3791916"/>
            <a:ext cx="25761" cy="572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451925" y="1330267"/>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343048" y="5989996"/>
            <a:ext cx="22662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3455740" y="1038862"/>
            <a:ext cx="223251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7532737" y="3974889"/>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pic>
        <p:nvPicPr>
          <p:cNvPr id="8" name="Picture 7">
            <a:extLst>
              <a:ext uri="{FF2B5EF4-FFF2-40B4-BE49-F238E27FC236}">
                <a16:creationId xmlns:a16="http://schemas.microsoft.com/office/drawing/2014/main" id="{9CEB2771-7AAB-57AC-E2DA-2DA72A984D84}"/>
              </a:ext>
            </a:extLst>
          </p:cNvPr>
          <p:cNvPicPr>
            <a:picLocks noChangeAspect="1"/>
          </p:cNvPicPr>
          <p:nvPr/>
        </p:nvPicPr>
        <p:blipFill>
          <a:blip r:embed="rId7"/>
          <a:stretch>
            <a:fillRect/>
          </a:stretch>
        </p:blipFill>
        <p:spPr>
          <a:xfrm>
            <a:off x="435940" y="4282665"/>
            <a:ext cx="2023862" cy="1695043"/>
          </a:xfrm>
          <a:prstGeom prst="rect">
            <a:avLst/>
          </a:prstGeom>
        </p:spPr>
      </p:pic>
      <p:cxnSp>
        <p:nvCxnSpPr>
          <p:cNvPr id="13" name="Straight Arrow Connector 12">
            <a:extLst>
              <a:ext uri="{FF2B5EF4-FFF2-40B4-BE49-F238E27FC236}">
                <a16:creationId xmlns:a16="http://schemas.microsoft.com/office/drawing/2014/main" id="{F6DB864E-0047-98BD-CF35-6337A5738CB7}"/>
              </a:ext>
            </a:extLst>
          </p:cNvPr>
          <p:cNvCxnSpPr>
            <a:stCxn id="5" idx="1"/>
            <a:endCxn id="8" idx="3"/>
          </p:cNvCxnSpPr>
          <p:nvPr/>
        </p:nvCxnSpPr>
        <p:spPr>
          <a:xfrm flipH="1" flipV="1">
            <a:off x="2459802" y="5130187"/>
            <a:ext cx="1266861" cy="2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403D7C6-680A-E364-9E42-DE098D1A0F47}"/>
              </a:ext>
            </a:extLst>
          </p:cNvPr>
          <p:cNvCxnSpPr>
            <a:stCxn id="8" idx="0"/>
            <a:endCxn id="7" idx="2"/>
          </p:cNvCxnSpPr>
          <p:nvPr/>
        </p:nvCxnSpPr>
        <p:spPr>
          <a:xfrm flipV="1">
            <a:off x="1447871" y="3420670"/>
            <a:ext cx="0" cy="86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r>
              <a:rPr lang="en-US" dirty="0"/>
              <a:t> </a:t>
            </a:r>
            <a:r>
              <a:rPr lang="en-US" baseline="30000" dirty="0">
                <a:hlinkClick r:id="rId2" action="ppaction://hlinksldjump"/>
              </a:rPr>
              <a:t>[2]</a:t>
            </a:r>
            <a:endParaRPr lang="en-US" baseline="30000"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r>
              <a:rPr lang="vi-VN" dirty="0"/>
              <a:t>Bao gồm khoảng 2.5 triệu records với 49 features</a:t>
            </a:r>
            <a:r>
              <a:rPr lang="en-US" dirty="0"/>
              <a:t> – UNSW-NB15 (Agus, Bros IDS extract)</a:t>
            </a:r>
          </a:p>
          <a:p>
            <a:endParaRPr lang="en-US" dirty="0"/>
          </a:p>
          <a:p>
            <a:r>
              <a:rPr lang="en-US" dirty="0"/>
              <a:t>CIC-UNSW-NB15 </a:t>
            </a:r>
            <a:r>
              <a:rPr lang="en-US" dirty="0" err="1"/>
              <a:t>sử</a:t>
            </a:r>
            <a:r>
              <a:rPr lang="en-US" dirty="0"/>
              <a:t> </a:t>
            </a:r>
            <a:r>
              <a:rPr lang="en-US" dirty="0" err="1"/>
              <a:t>dụng</a:t>
            </a:r>
            <a:r>
              <a:rPr lang="en-US" dirty="0"/>
              <a:t> </a:t>
            </a:r>
            <a:r>
              <a:rPr lang="en-US" dirty="0" err="1"/>
              <a:t>CICFlowMeter</a:t>
            </a:r>
            <a:r>
              <a:rPr lang="en-US" dirty="0"/>
              <a:t> (</a:t>
            </a:r>
            <a:r>
              <a:rPr lang="en-US" b="1" dirty="0"/>
              <a:t>2024</a:t>
            </a:r>
            <a:r>
              <a:rPr lang="en-US" dirty="0"/>
              <a:t>) – </a:t>
            </a:r>
            <a:r>
              <a:rPr lang="en-US" dirty="0" err="1"/>
              <a:t>hơn</a:t>
            </a:r>
            <a:r>
              <a:rPr lang="en-US" dirty="0"/>
              <a:t> 80 features.</a:t>
            </a:r>
          </a:p>
          <a:p>
            <a:endParaRPr lang="vi-VN"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7</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8</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223234321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hang</a:t>
                      </a:r>
                      <a:r>
                        <a:rPr lang="en-US" sz="1800" b="0" dirty="0">
                          <a:latin typeface="Arial" panose="020B0604020202020204" pitchFamily="34" charset="0"/>
                          <a:cs typeface="Arial" panose="020B0604020202020204" pitchFamily="34" charset="0"/>
                        </a:rPr>
                        <a:t> </a:t>
                      </a:r>
                      <a:r>
                        <a:rPr lang="en-US" sz="1800" b="0" baseline="30000" dirty="0">
                          <a:latin typeface="Arial" panose="020B0604020202020204" pitchFamily="34" charset="0"/>
                          <a:cs typeface="Arial" panose="020B0604020202020204" pitchFamily="34" charset="0"/>
                          <a:hlinkClick r:id="rId2" action="ppaction://hlinksldjump"/>
                        </a:rPr>
                        <a:t>[3]</a:t>
                      </a:r>
                      <a:r>
                        <a:rPr lang="vi-VN" sz="1800" b="0" dirty="0">
                          <a:latin typeface="Arial" panose="020B0604020202020204" pitchFamily="34" charset="0"/>
                          <a:cs typeface="Arial" panose="020B0604020202020204" pitchFamily="34" charset="0"/>
                        </a:rPr>
                        <a:t>.</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3"/>
          <a:srcRect l="1649" t="2330" r="2040" b="2967"/>
          <a:stretch/>
        </p:blipFill>
        <p:spPr>
          <a:xfrm>
            <a:off x="3088640" y="1605280"/>
            <a:ext cx="5527040" cy="4541520"/>
          </a:xfrm>
          <a:prstGeom prst="rect">
            <a:avLst/>
          </a:prstGeom>
        </p:spPr>
      </p:pic>
      <p:sp>
        <p:nvSpPr>
          <p:cNvPr id="3" name="TextBox 2">
            <a:extLst>
              <a:ext uri="{FF2B5EF4-FFF2-40B4-BE49-F238E27FC236}">
                <a16:creationId xmlns:a16="http://schemas.microsoft.com/office/drawing/2014/main" id="{3FDF9125-FC6B-E22C-9394-D0174ED39431}"/>
              </a:ext>
            </a:extLst>
          </p:cNvPr>
          <p:cNvSpPr txBox="1"/>
          <p:nvPr/>
        </p:nvSpPr>
        <p:spPr>
          <a:xfrm>
            <a:off x="4084320" y="1137920"/>
            <a:ext cx="3606800"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Federated Averaging </a:t>
            </a:r>
            <a:r>
              <a:rPr lang="en-US" sz="1600" baseline="30000" dirty="0">
                <a:latin typeface="Arial" panose="020B0604020202020204" pitchFamily="34" charset="0"/>
                <a:cs typeface="Arial" panose="020B0604020202020204" pitchFamily="34" charset="0"/>
                <a:hlinkClick r:id="rId2" action="ppaction://hlinksldjump"/>
              </a:rPr>
              <a:t>[4]</a:t>
            </a:r>
            <a:endParaRPr lang="en-US" sz="16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963143719"/>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3"/>
          <a:srcRect l="1524" t="6500" r="3961" b="1691"/>
          <a:stretch/>
        </p:blipFill>
        <p:spPr>
          <a:xfrm>
            <a:off x="3007360" y="1419517"/>
            <a:ext cx="5760721" cy="4742789"/>
          </a:xfrm>
          <a:prstGeom prst="rect">
            <a:avLst/>
          </a:prstGeom>
        </p:spPr>
      </p:pic>
      <p:sp>
        <p:nvSpPr>
          <p:cNvPr id="3" name="TextBox 2">
            <a:extLst>
              <a:ext uri="{FF2B5EF4-FFF2-40B4-BE49-F238E27FC236}">
                <a16:creationId xmlns:a16="http://schemas.microsoft.com/office/drawing/2014/main" id="{E349DA6F-0B92-39F4-0E7C-7B15932207B4}"/>
              </a:ext>
            </a:extLst>
          </p:cNvPr>
          <p:cNvSpPr txBox="1"/>
          <p:nvPr/>
        </p:nvSpPr>
        <p:spPr>
          <a:xfrm>
            <a:off x="4084320" y="1137920"/>
            <a:ext cx="3606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t>
            </a:r>
            <a:r>
              <a:rPr lang="en-US" sz="1600" dirty="0" err="1">
                <a:latin typeface="Arial" panose="020B0604020202020204" pitchFamily="34" charset="0"/>
                <a:cs typeface="Arial" panose="020B0604020202020204" pitchFamily="34" charset="0"/>
              </a:rPr>
              <a:t>FedAvg</a:t>
            </a:r>
            <a:r>
              <a:rPr lang="en-US" sz="1600" dirty="0">
                <a:latin typeface="Arial" panose="020B0604020202020204" pitchFamily="34" charset="0"/>
                <a:cs typeface="Arial" panose="020B0604020202020204" pitchFamily="34" charset="0"/>
              </a:rPr>
              <a:t> by example forgetting </a:t>
            </a:r>
            <a:r>
              <a:rPr lang="en-US" sz="1600" baseline="30000" dirty="0">
                <a:latin typeface="Arial" panose="020B0604020202020204" pitchFamily="34" charset="0"/>
                <a:cs typeface="Arial" panose="020B0604020202020204" pitchFamily="34" charset="0"/>
                <a:hlinkClick r:id="rId2" action="ppaction://hlinksldjump"/>
              </a:rPr>
              <a:t>[5]</a:t>
            </a:r>
            <a:endParaRPr lang="en-US" sz="1600" baseline="300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C498BA8E-B995-FD88-635D-6A2E877C16E5}"/>
              </a:ext>
            </a:extLst>
          </p:cNvPr>
          <p:cNvSpPr>
            <a:spLocks noGrp="1"/>
          </p:cNvSpPr>
          <p:nvPr>
            <p:ph type="title"/>
          </p:nvPr>
        </p:nvSpPr>
        <p:spPr>
          <a:xfrm>
            <a:off x="169946" y="144644"/>
            <a:ext cx="8214072" cy="510111"/>
          </a:xfrm>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12955190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3762</TotalTime>
  <Words>2212</Words>
  <Application>Microsoft Office PowerPoint</Application>
  <PresentationFormat>On-screen Show (4:3)</PresentationFormat>
  <Paragraphs>211</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__Inter_d65c78</vt:lpstr>
      <vt:lpstr>Aptos</vt:lpstr>
      <vt:lpstr>Aptos Narrow</vt:lpstr>
      <vt:lpstr>Arial</vt:lpstr>
      <vt:lpstr>Arial Nova Cond</vt:lpstr>
      <vt:lpstr>Calibri</vt:lpstr>
      <vt:lpstr>Calibri Light</vt:lpstr>
      <vt:lpstr>Elle Futura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 [2]</vt:lpstr>
      <vt:lpstr>Preprogessing </vt:lpstr>
      <vt:lpstr>Xây dựng Chiến lược tổng hợp trọng số</vt:lpstr>
      <vt:lpstr>Xây dựng Chiến lược tổng hợp trọng số</vt:lpstr>
      <vt:lpstr>PowerPoint Presentation</vt:lpstr>
      <vt:lpstr>3. Demo</vt:lpstr>
      <vt:lpstr>Mô hình hệ thống Federated Learning</vt:lpstr>
      <vt:lpstr>Mô hình xử lý dữ liệu</vt:lpstr>
      <vt:lpstr>Phân phối Label của CIC-UNSW-NB15</vt:lpstr>
      <vt:lpstr>Thiết kế thực nghiệm</vt:lpstr>
      <vt:lpstr>3. Demo</vt:lpstr>
      <vt:lpstr>3. Demo</vt:lpstr>
      <vt:lpstr>4. Đánh giá và kết luận</vt:lpstr>
      <vt:lpstr>References</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truclb</cp:lastModifiedBy>
  <cp:revision>374</cp:revision>
  <dcterms:created xsi:type="dcterms:W3CDTF">2018-07-22T00:13:03Z</dcterms:created>
  <dcterms:modified xsi:type="dcterms:W3CDTF">2024-12-09T09:55:58Z</dcterms:modified>
</cp:coreProperties>
</file>